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8" r:id="rId8"/>
    <p:sldId id="260" r:id="rId9"/>
    <p:sldId id="261" r:id="rId10"/>
    <p:sldId id="262" r:id="rId11"/>
    <p:sldId id="269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our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ourd Semi-Bold" panose="020B0604020202020204" charset="0"/>
      <p:regular r:id="rId21"/>
    </p:embeddedFont>
    <p:embeddedFont>
      <p:font typeface="Nourd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524" autoAdjust="0"/>
  </p:normalViewPr>
  <p:slideViewPr>
    <p:cSldViewPr>
      <p:cViewPr varScale="1">
        <p:scale>
          <a:sx n="47" d="100"/>
          <a:sy n="47" d="100"/>
        </p:scale>
        <p:origin x="7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311" b="-53311"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81000" y="1289068"/>
            <a:ext cx="11582400" cy="4052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6000" spc="98" dirty="0">
                <a:solidFill>
                  <a:srgbClr val="FFFFFF"/>
                </a:solidFill>
                <a:latin typeface="Nourd Bold"/>
              </a:rPr>
              <a:t>MAIOR CAPACIDADE DE INTEGRAÇÃO ENTRE NUVENS É UMA TECNOLOGIA DISRRUPTIVA?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06400" y="5600700"/>
            <a:ext cx="5026071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9"/>
              </a:lnSpc>
            </a:pPr>
            <a:r>
              <a:rPr lang="en-US" sz="2591" spc="38" dirty="0" err="1">
                <a:solidFill>
                  <a:srgbClr val="FFFFFF"/>
                </a:solidFill>
                <a:latin typeface="Nourd Bold"/>
              </a:rPr>
              <a:t>Docente</a:t>
            </a:r>
            <a:r>
              <a:rPr lang="en-US" sz="2591" spc="38" dirty="0">
                <a:solidFill>
                  <a:srgbClr val="FFFFFF"/>
                </a:solidFill>
                <a:latin typeface="Nourd Bold"/>
              </a:rPr>
              <a:t>: Larissa Ribeiro da Silva </a:t>
            </a:r>
            <a:r>
              <a:rPr lang="en-US" sz="2591" spc="38" dirty="0" err="1">
                <a:solidFill>
                  <a:srgbClr val="FFFFFF"/>
                </a:solidFill>
                <a:latin typeface="Nourd Bold"/>
              </a:rPr>
              <a:t>Goncalves</a:t>
            </a:r>
            <a:r>
              <a:rPr lang="en-US" sz="2591" spc="38" dirty="0">
                <a:solidFill>
                  <a:srgbClr val="FFFFFF"/>
                </a:solidFill>
                <a:latin typeface="Nourd Bold"/>
              </a:rPr>
              <a:t>               </a:t>
            </a:r>
            <a:r>
              <a:rPr lang="en-US" sz="2591" spc="38" dirty="0" err="1">
                <a:solidFill>
                  <a:srgbClr val="FFFFFF"/>
                </a:solidFill>
                <a:latin typeface="Nourd Bold"/>
              </a:rPr>
              <a:t>Discentes</a:t>
            </a:r>
            <a:r>
              <a:rPr lang="en-US" sz="2591" spc="38" dirty="0" smtClean="0">
                <a:solidFill>
                  <a:srgbClr val="FFFFFF"/>
                </a:solidFill>
                <a:latin typeface="Nourd Bold"/>
              </a:rPr>
              <a:t>: </a:t>
            </a:r>
            <a:r>
              <a:rPr lang="en-US" sz="2591" spc="38" dirty="0" err="1" smtClean="0">
                <a:solidFill>
                  <a:srgbClr val="FFFFFF"/>
                </a:solidFill>
                <a:latin typeface="Nourd Bold"/>
              </a:rPr>
              <a:t>Adriele</a:t>
            </a:r>
            <a:r>
              <a:rPr lang="en-US" sz="2591" spc="38" dirty="0" smtClean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591" spc="38" dirty="0" err="1" smtClean="0">
                <a:solidFill>
                  <a:srgbClr val="FFFFFF"/>
                </a:solidFill>
                <a:latin typeface="Nourd Bold"/>
              </a:rPr>
              <a:t>Mesquita</a:t>
            </a:r>
            <a:r>
              <a:rPr lang="en-US" sz="2591" spc="38" dirty="0" smtClean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2591" spc="38" dirty="0" smtClean="0">
                <a:solidFill>
                  <a:srgbClr val="FFFFFF"/>
                </a:solidFill>
                <a:latin typeface="Nourd Bold"/>
              </a:rPr>
              <a:t>Luis </a:t>
            </a:r>
            <a:r>
              <a:rPr lang="en-US" sz="2591" spc="38" dirty="0">
                <a:solidFill>
                  <a:srgbClr val="FFFFFF"/>
                </a:solidFill>
                <a:latin typeface="Nourd Bold"/>
              </a:rPr>
              <a:t>Henrique</a:t>
            </a:r>
            <a:r>
              <a:rPr lang="en-US" sz="2591" spc="38" dirty="0" smtClean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2591" spc="38" dirty="0" err="1" smtClean="0">
                <a:solidFill>
                  <a:srgbClr val="FFFFFF"/>
                </a:solidFill>
                <a:latin typeface="Nourd Bold"/>
              </a:rPr>
              <a:t>Maíra</a:t>
            </a:r>
            <a:r>
              <a:rPr lang="en-US" sz="2591" spc="38" dirty="0" smtClean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591" spc="38" dirty="0">
                <a:solidFill>
                  <a:srgbClr val="FFFFFF"/>
                </a:solidFill>
                <a:latin typeface="Nourd Bold"/>
              </a:rPr>
              <a:t>de Oliveira, </a:t>
            </a:r>
            <a:r>
              <a:rPr lang="en-US" sz="2591" spc="38" dirty="0" err="1" smtClean="0">
                <a:solidFill>
                  <a:srgbClr val="FFFFFF"/>
                </a:solidFill>
                <a:latin typeface="Nourd Bold"/>
              </a:rPr>
              <a:t>Rogerio</a:t>
            </a:r>
            <a:r>
              <a:rPr lang="en-US" sz="2591" spc="38" dirty="0" smtClean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591" spc="38" dirty="0">
                <a:solidFill>
                  <a:srgbClr val="FFFFFF"/>
                </a:solidFill>
                <a:latin typeface="Nourd Bold"/>
              </a:rPr>
              <a:t>de Souza, Samara de Jesus 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0"/>
            <a:ext cx="4942114" cy="16556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650863" y="864486"/>
            <a:ext cx="10206739" cy="10247665"/>
          </a:xfrm>
          <a:custGeom>
            <a:avLst/>
            <a:gdLst/>
            <a:ahLst/>
            <a:cxnLst/>
            <a:rect l="l" t="t" r="r" b="b"/>
            <a:pathLst>
              <a:path w="10206739" h="10247665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0390" y="294387"/>
            <a:ext cx="15447690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 dirty="0" smtClean="0">
                <a:solidFill>
                  <a:srgbClr val="FFFFFF"/>
                </a:solidFill>
                <a:latin typeface="Nourd Bold"/>
              </a:rPr>
              <a:t>VANTAGENS </a:t>
            </a:r>
            <a:r>
              <a:rPr lang="en-US" sz="6600" dirty="0">
                <a:solidFill>
                  <a:srgbClr val="FFFFFF"/>
                </a:solidFill>
                <a:latin typeface="Nourd Bold"/>
              </a:rPr>
              <a:t>DA INTEGRAÇÃO ENTRE NUVENS: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25303"/>
            <a:ext cx="15735300" cy="6937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5" lvl="1" indent="-367027" algn="l">
              <a:buFont typeface="Arial"/>
              <a:buChar char="•"/>
            </a:pP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Flexibilidade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Escolha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: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Permite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que as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organizações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escolham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combinem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serviços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nuvem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diferentes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provedores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, com base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em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suas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necessidades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específicas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.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Isso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oferece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maior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flexibilidade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liberdade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para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selecionar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as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melhores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soluções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para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diferentes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partes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sua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infraestrutura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.</a:t>
            </a:r>
          </a:p>
          <a:p>
            <a:pPr marL="734055" lvl="1" indent="-367027" algn="l">
              <a:buFont typeface="Arial"/>
              <a:buChar char="•"/>
            </a:pP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Eficiência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Operacional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: 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integração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entre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nuvens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pode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melhorar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eficiência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operacional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,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permitindo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transferência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de dados de forma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mais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fluida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e 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automação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processos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entre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diferentes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plataformas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nuvem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.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Isso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reduz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complexidade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operacional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os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custos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associados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.</a:t>
            </a:r>
          </a:p>
          <a:p>
            <a:pPr marL="313053" lvl="1" algn="l">
              <a:lnSpc>
                <a:spcPts val="4059"/>
              </a:lnSpc>
            </a:pPr>
            <a:endParaRPr lang="en-US" sz="3399" u="none" dirty="0">
              <a:solidFill>
                <a:srgbClr val="FFFFFF"/>
              </a:solidFill>
              <a:latin typeface="Nourd"/>
            </a:endParaRPr>
          </a:p>
          <a:p>
            <a:pPr marL="302265" lvl="1" indent="-151133" algn="l">
              <a:lnSpc>
                <a:spcPts val="1960"/>
              </a:lnSpc>
              <a:buFont typeface="Arial"/>
              <a:buChar char="•"/>
            </a:pPr>
            <a:endParaRPr lang="en-US" sz="3399" u="none" dirty="0">
              <a:solidFill>
                <a:srgbClr val="FFFFFF"/>
              </a:solidFill>
              <a:latin typeface="Nour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650863" y="864486"/>
            <a:ext cx="10206739" cy="10247665"/>
          </a:xfrm>
          <a:custGeom>
            <a:avLst/>
            <a:gdLst/>
            <a:ahLst/>
            <a:cxnLst/>
            <a:rect l="l" t="t" r="r" b="b"/>
            <a:pathLst>
              <a:path w="10206739" h="10247665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0390" y="294387"/>
            <a:ext cx="15447690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 dirty="0" smtClean="0">
                <a:solidFill>
                  <a:srgbClr val="FFFFFF"/>
                </a:solidFill>
                <a:latin typeface="Nourd Bold"/>
              </a:rPr>
              <a:t>VANTAGENS </a:t>
            </a:r>
            <a:r>
              <a:rPr lang="en-US" sz="6600" dirty="0">
                <a:solidFill>
                  <a:srgbClr val="FFFFFF"/>
                </a:solidFill>
                <a:latin typeface="Nourd Bold"/>
              </a:rPr>
              <a:t>DA INTEGRAÇÃO ENTRE NUVENS: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2781300"/>
            <a:ext cx="15659100" cy="6937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5" lvl="1" indent="-367027" algn="l">
              <a:buFont typeface="Arial"/>
              <a:buChar char="•"/>
            </a:pPr>
            <a:r>
              <a:rPr lang="en-US" sz="4000" u="none" dirty="0" err="1" smtClean="0">
                <a:solidFill>
                  <a:srgbClr val="FFFFFF"/>
                </a:solidFill>
                <a:latin typeface="Nourd"/>
              </a:rPr>
              <a:t>Resiliência</a:t>
            </a:r>
            <a:r>
              <a:rPr lang="en-US" sz="4000" u="none" dirty="0" smtClean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Redundância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: 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capacidade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distribuir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cargas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trabalho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entre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várias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nuvens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aumenta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resiliência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e 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redundância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do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sistema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.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Em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caso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falha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em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uma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nuvem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, as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operações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podem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ser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transferidas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para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outra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 de forma </a:t>
            </a:r>
            <a:r>
              <a:rPr lang="en-US" sz="4000" u="none" dirty="0" err="1">
                <a:solidFill>
                  <a:srgbClr val="FFFFFF"/>
                </a:solidFill>
                <a:latin typeface="Nourd"/>
              </a:rPr>
              <a:t>transparente</a:t>
            </a:r>
            <a:r>
              <a:rPr lang="en-US" sz="4000" u="none" dirty="0">
                <a:solidFill>
                  <a:srgbClr val="FFFFFF"/>
                </a:solidFill>
                <a:latin typeface="Nourd"/>
              </a:rPr>
              <a:t>.</a:t>
            </a:r>
          </a:p>
          <a:p>
            <a:pPr marL="626107" lvl="1" indent="-313054">
              <a:buFont typeface="Arial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Nourd Semi-Bold"/>
              </a:rPr>
              <a:t>Inovação</a:t>
            </a:r>
            <a:r>
              <a:rPr lang="en-US" sz="4000" dirty="0">
                <a:solidFill>
                  <a:srgbClr val="FFFFFF"/>
                </a:solidFill>
                <a:latin typeface="Nourd Semi-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 Semi-Bold"/>
              </a:rPr>
              <a:t>Contínua</a:t>
            </a:r>
            <a:r>
              <a:rPr lang="en-US" sz="4000" dirty="0">
                <a:solidFill>
                  <a:srgbClr val="FFFFFF"/>
                </a:solidFill>
                <a:latin typeface="Nourd Semi-Bold"/>
              </a:rPr>
              <a:t>: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As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empresas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podem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tirar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proveito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das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inovações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específicas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cada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provedor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nuvem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,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incorporando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facilmente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novos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serviços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e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recursos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suas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operações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existentes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.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Isso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acelera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a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adoção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novas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tecnologias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 e </a:t>
            </a:r>
            <a:r>
              <a:rPr lang="en-US" sz="4000" dirty="0" err="1">
                <a:solidFill>
                  <a:srgbClr val="FFFFFF"/>
                </a:solidFill>
                <a:latin typeface="Nourd"/>
              </a:rPr>
              <a:t>funcionalidades</a:t>
            </a:r>
            <a:r>
              <a:rPr lang="en-US" sz="4000" dirty="0">
                <a:solidFill>
                  <a:srgbClr val="FFFFFF"/>
                </a:solidFill>
                <a:latin typeface="Nourd"/>
              </a:rPr>
              <a:t>.</a:t>
            </a:r>
          </a:p>
          <a:p>
            <a:pPr marL="313053" lvl="1" algn="l">
              <a:lnSpc>
                <a:spcPts val="4059"/>
              </a:lnSpc>
            </a:pPr>
            <a:endParaRPr lang="en-US" sz="3399" u="none" dirty="0">
              <a:solidFill>
                <a:srgbClr val="FFFFFF"/>
              </a:solidFill>
              <a:latin typeface="Nourd"/>
            </a:endParaRPr>
          </a:p>
          <a:p>
            <a:pPr marL="302265" lvl="1" indent="-151133" algn="l">
              <a:lnSpc>
                <a:spcPts val="1960"/>
              </a:lnSpc>
              <a:buFont typeface="Arial"/>
              <a:buChar char="•"/>
            </a:pPr>
            <a:endParaRPr lang="en-US" sz="3399" u="none" dirty="0">
              <a:solidFill>
                <a:srgbClr val="FFFFFF"/>
              </a:solidFill>
              <a:latin typeface="Nourd"/>
            </a:endParaRPr>
          </a:p>
        </p:txBody>
      </p:sp>
    </p:spTree>
    <p:extLst>
      <p:ext uri="{BB962C8B-B14F-4D97-AF65-F5344CB8AC3E}">
        <p14:creationId xmlns:p14="http://schemas.microsoft.com/office/powerpoint/2010/main" val="115122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735583" y="246237"/>
            <a:ext cx="10206739" cy="10247665"/>
          </a:xfrm>
          <a:custGeom>
            <a:avLst/>
            <a:gdLst/>
            <a:ahLst/>
            <a:cxnLst/>
            <a:rect l="l" t="t" r="r" b="b"/>
            <a:pathLst>
              <a:path w="10206739" h="10247665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0953" y="28575"/>
            <a:ext cx="15679647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 dirty="0" smtClean="0">
                <a:solidFill>
                  <a:srgbClr val="FFFFFF"/>
                </a:solidFill>
                <a:latin typeface="Nourd Bold"/>
              </a:rPr>
              <a:t>VANTAGENS </a:t>
            </a:r>
            <a:r>
              <a:rPr lang="en-US" sz="6600" dirty="0">
                <a:solidFill>
                  <a:srgbClr val="FFFFFF"/>
                </a:solidFill>
                <a:latin typeface="Nourd Bold"/>
              </a:rPr>
              <a:t>DA INTEGRAÇÃO ENTRE NUVENS: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26618"/>
            <a:ext cx="16535400" cy="9258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98"/>
              </a:lnSpc>
            </a:pPr>
            <a:endParaRPr dirty="0"/>
          </a:p>
          <a:p>
            <a:pPr marL="724639" lvl="1" indent="-362319">
              <a:lnSpc>
                <a:spcPts val="4698"/>
              </a:lnSpc>
              <a:buFont typeface="Arial"/>
              <a:buChar char="•"/>
            </a:pPr>
            <a:r>
              <a:rPr lang="en-US" sz="3600" dirty="0" err="1" smtClean="0">
                <a:solidFill>
                  <a:srgbClr val="FFFFFF"/>
                </a:solidFill>
                <a:latin typeface="Nourd Semi-Bold"/>
              </a:rPr>
              <a:t>Economia</a:t>
            </a:r>
            <a:r>
              <a:rPr lang="en-US" sz="3600" dirty="0" smtClean="0">
                <a:solidFill>
                  <a:srgbClr val="FFFFFF"/>
                </a:solidFill>
                <a:latin typeface="Nourd Semi-Bold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Nourd Semi-Bold"/>
              </a:rPr>
              <a:t>de </a:t>
            </a:r>
            <a:r>
              <a:rPr lang="en-US" sz="3600" dirty="0" err="1">
                <a:solidFill>
                  <a:srgbClr val="FFFFFF"/>
                </a:solidFill>
                <a:latin typeface="Nourd Semi-Bold"/>
              </a:rPr>
              <a:t>Custos</a:t>
            </a:r>
            <a:r>
              <a:rPr lang="en-US" sz="3600" dirty="0">
                <a:solidFill>
                  <a:srgbClr val="FFFFFF"/>
                </a:solidFill>
                <a:latin typeface="Nourd Semi-Bold"/>
              </a:rPr>
              <a:t>: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Ao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permitir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a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escolha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entre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diferentes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provedores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e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otimizar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o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uso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recursos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, as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organizações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podem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buscar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as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opções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mais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econômicas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para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atender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às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suas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necessidades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,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resultando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em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potenciais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economias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custos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.</a:t>
            </a:r>
          </a:p>
          <a:p>
            <a:pPr marL="724639" lvl="1" indent="-362319">
              <a:lnSpc>
                <a:spcPts val="4698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Nourd Semi-Bold"/>
              </a:rPr>
              <a:t>Escalabilidade</a:t>
            </a:r>
            <a:r>
              <a:rPr lang="en-US" sz="3600" dirty="0">
                <a:solidFill>
                  <a:srgbClr val="FFFFFF"/>
                </a:solidFill>
                <a:latin typeface="Nourd Semi-Bold"/>
              </a:rPr>
              <a:t>: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A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integração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entre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nuvens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facilita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a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escalabilidade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,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permitindo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que as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organizações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aumentem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ou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diminuam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rapidamente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seus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recursos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acordo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com as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demandas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do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negócio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,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sem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ficarem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presas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a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uma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única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plataforma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.</a:t>
            </a:r>
          </a:p>
          <a:p>
            <a:pPr marL="724639" lvl="1" indent="-362319">
              <a:lnSpc>
                <a:spcPts val="4698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Nourd Semi-Bold"/>
              </a:rPr>
              <a:t>Gerenciamento</a:t>
            </a:r>
            <a:r>
              <a:rPr lang="en-US" sz="3600" dirty="0">
                <a:solidFill>
                  <a:srgbClr val="FFFFFF"/>
                </a:solidFill>
                <a:latin typeface="Nourd Semi-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 Semi-Bold"/>
              </a:rPr>
              <a:t>Unificado</a:t>
            </a:r>
            <a:r>
              <a:rPr lang="en-US" sz="3600" dirty="0">
                <a:solidFill>
                  <a:srgbClr val="FFFFFF"/>
                </a:solidFill>
                <a:latin typeface="Nourd Semi-Bold"/>
              </a:rPr>
              <a:t>: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Soluções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integração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oferecem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ferramentas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e interfaces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unificadas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para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gerenciar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recursos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em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diferentes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nuvens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.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Isso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simplifica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o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gerenciamento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e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monitoramento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,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proporcionando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uma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visão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mais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abrangente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das </a:t>
            </a:r>
            <a:r>
              <a:rPr lang="en-US" sz="3600" dirty="0" err="1">
                <a:solidFill>
                  <a:srgbClr val="FFFFFF"/>
                </a:solidFill>
                <a:latin typeface="Nourd"/>
              </a:rPr>
              <a:t>operações</a:t>
            </a:r>
            <a:r>
              <a:rPr lang="en-US" sz="3600" dirty="0">
                <a:solidFill>
                  <a:srgbClr val="FFFFFF"/>
                </a:solidFill>
                <a:latin typeface="Nourd"/>
              </a:rPr>
              <a:t> de TI.</a:t>
            </a:r>
          </a:p>
          <a:p>
            <a:pPr algn="l">
              <a:lnSpc>
                <a:spcPts val="4698"/>
              </a:lnSpc>
              <a:spcBef>
                <a:spcPct val="0"/>
              </a:spcBef>
            </a:pPr>
            <a:endParaRPr lang="en-US" sz="3356" dirty="0">
              <a:solidFill>
                <a:srgbClr val="FFFFFF"/>
              </a:solidFill>
              <a:latin typeface="Nourd"/>
            </a:endParaRPr>
          </a:p>
          <a:p>
            <a:pPr algn="l">
              <a:lnSpc>
                <a:spcPts val="4090"/>
              </a:lnSpc>
              <a:spcBef>
                <a:spcPct val="0"/>
              </a:spcBef>
            </a:pPr>
            <a:endParaRPr lang="en-US" sz="3356" dirty="0">
              <a:solidFill>
                <a:srgbClr val="FFFFFF"/>
              </a:solidFill>
              <a:latin typeface="Nourd"/>
            </a:endParaRPr>
          </a:p>
          <a:p>
            <a:pPr marL="0" lvl="0" indent="0" algn="l">
              <a:lnSpc>
                <a:spcPts val="2264"/>
              </a:lnSpc>
              <a:spcBef>
                <a:spcPct val="0"/>
              </a:spcBef>
            </a:pPr>
            <a:endParaRPr lang="en-US" sz="3356" dirty="0">
              <a:solidFill>
                <a:srgbClr val="FFFFFF"/>
              </a:solidFill>
              <a:latin typeface="Nour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825656" y="294387"/>
            <a:ext cx="1458805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Nourd Bold"/>
              </a:rPr>
              <a:t>REFERÊNCIAS BIBLIOGRÁFICAS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1552008"/>
            <a:ext cx="16230600" cy="823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9"/>
              </a:lnSpc>
            </a:pPr>
            <a:r>
              <a:rPr lang="en-US" sz="2000" dirty="0">
                <a:solidFill>
                  <a:srgbClr val="FFFFFF"/>
                </a:solidFill>
                <a:latin typeface="Nourd Bold"/>
              </a:rPr>
              <a:t>HAUGG, Igor G. et al. UMA PROPOSTA PARA COMPARAÇÃO DE PROVEDORES DE COMPUTAÇÃO EM NUVEM DESDE UMA PERSPECTIVA DE INTEGRAÇÃO DE APLICAÇÕES.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Salão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do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Conhecimento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, 2014.</a:t>
            </a:r>
          </a:p>
          <a:p>
            <a:pPr>
              <a:lnSpc>
                <a:spcPts val="2759"/>
              </a:lnSpc>
            </a:pPr>
            <a:endParaRPr lang="en-US" sz="2000" dirty="0">
              <a:solidFill>
                <a:srgbClr val="FFFFFF"/>
              </a:solidFill>
              <a:latin typeface="Nourd Bold"/>
            </a:endParaRPr>
          </a:p>
          <a:p>
            <a:pPr>
              <a:lnSpc>
                <a:spcPts val="2759"/>
              </a:lnSpc>
            </a:pPr>
            <a:r>
              <a:rPr lang="en-US" sz="2000" dirty="0">
                <a:solidFill>
                  <a:srgbClr val="FFFFFF"/>
                </a:solidFill>
                <a:latin typeface="Nourd Bold"/>
              </a:rPr>
              <a:t>GONG,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Chunye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et al. The characteristics of cloud computing. Parallel Processing Workshops (ICPPW), 2010 39th International Conference on. IEEE, 2010, p. 275-279.</a:t>
            </a:r>
          </a:p>
          <a:p>
            <a:pPr>
              <a:lnSpc>
                <a:spcPts val="2759"/>
              </a:lnSpc>
            </a:pPr>
            <a:endParaRPr lang="en-US" sz="2000" dirty="0">
              <a:solidFill>
                <a:srgbClr val="FFFFFF"/>
              </a:solidFill>
              <a:latin typeface="Nourd Bold"/>
            </a:endParaRPr>
          </a:p>
          <a:p>
            <a:pPr>
              <a:lnSpc>
                <a:spcPts val="2759"/>
              </a:lnSpc>
            </a:pPr>
            <a:r>
              <a:rPr lang="en-US" sz="2000" dirty="0">
                <a:solidFill>
                  <a:srgbClr val="FFFFFF"/>
                </a:solidFill>
                <a:latin typeface="Nourd Bold"/>
              </a:rPr>
              <a:t>PAZ, Antonio Carlos Menezes; LOOS, Mauricio Johnny. A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importância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da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computação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para a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indústria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4.0.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Revista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Gestão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Industrial, v. 16, n. 2, 2020.</a:t>
            </a:r>
          </a:p>
          <a:p>
            <a:pPr>
              <a:lnSpc>
                <a:spcPts val="2759"/>
              </a:lnSpc>
            </a:pPr>
            <a:endParaRPr lang="en-US" sz="2000" dirty="0">
              <a:solidFill>
                <a:srgbClr val="FFFFFF"/>
              </a:solidFill>
              <a:latin typeface="Nourd Bold"/>
            </a:endParaRPr>
          </a:p>
          <a:p>
            <a:pPr>
              <a:lnSpc>
                <a:spcPts val="2759"/>
              </a:lnSpc>
            </a:pPr>
            <a:r>
              <a:rPr lang="en-US" sz="2000" dirty="0">
                <a:solidFill>
                  <a:srgbClr val="FFFFFF"/>
                </a:solidFill>
                <a:latin typeface="Nourd Bold"/>
              </a:rPr>
              <a:t>SOUSA,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Flávio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RC; MOREIRA, Leonardo O.; MACHADO,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Javam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C.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Computação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Conceitos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tecnologias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aplicações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desafios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. II Escola Regional de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Computação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Ceará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Maranhão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Piauí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(ERCEMAPI), p. 150-175, 2009.</a:t>
            </a:r>
          </a:p>
          <a:p>
            <a:pPr>
              <a:lnSpc>
                <a:spcPts val="2759"/>
              </a:lnSpc>
            </a:pPr>
            <a:endParaRPr lang="en-US" sz="2000" dirty="0">
              <a:solidFill>
                <a:srgbClr val="FFFFFF"/>
              </a:solidFill>
              <a:latin typeface="Nourd Bold"/>
            </a:endParaRPr>
          </a:p>
          <a:p>
            <a:pPr>
              <a:lnSpc>
                <a:spcPts val="2759"/>
              </a:lnSpc>
            </a:pPr>
            <a:r>
              <a:rPr lang="en-US" sz="2000" dirty="0">
                <a:solidFill>
                  <a:srgbClr val="FFFFFF"/>
                </a:solidFill>
                <a:latin typeface="Nourd Bold"/>
              </a:rPr>
              <a:t>PEDROSA, Paulo HC; NOGUEIRA, Tiago.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Computação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Acesso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, v. 6, 2011.</a:t>
            </a:r>
          </a:p>
          <a:p>
            <a:pPr>
              <a:lnSpc>
                <a:spcPts val="2759"/>
              </a:lnSpc>
            </a:pPr>
            <a:endParaRPr lang="en-US" sz="2000" dirty="0">
              <a:solidFill>
                <a:srgbClr val="FFFFFF"/>
              </a:solidFill>
              <a:latin typeface="Nourd Bold"/>
            </a:endParaRPr>
          </a:p>
          <a:p>
            <a:pPr>
              <a:lnSpc>
                <a:spcPts val="2759"/>
              </a:lnSpc>
            </a:pPr>
            <a:r>
              <a:rPr lang="en-US" sz="2000" dirty="0">
                <a:solidFill>
                  <a:srgbClr val="FFFFFF"/>
                </a:solidFill>
                <a:latin typeface="Nourd Bold"/>
              </a:rPr>
              <a:t>MACHADO, J. C.; MOREIRA, L. O.; SOUSA, F. R. C.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Computação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Conceitos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tecnologias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aplicações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desafios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Universidade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federal do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Ceará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Ceará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, 2010.</a:t>
            </a:r>
          </a:p>
          <a:p>
            <a:pPr>
              <a:lnSpc>
                <a:spcPts val="2759"/>
              </a:lnSpc>
            </a:pPr>
            <a:endParaRPr lang="en-US" sz="2000" dirty="0">
              <a:solidFill>
                <a:srgbClr val="FFFFFF"/>
              </a:solidFill>
              <a:latin typeface="Nourd Bold"/>
            </a:endParaRPr>
          </a:p>
          <a:p>
            <a:pPr>
              <a:lnSpc>
                <a:spcPts val="2759"/>
              </a:lnSpc>
            </a:pPr>
            <a:r>
              <a:rPr lang="en-US" sz="2000" dirty="0">
                <a:solidFill>
                  <a:srgbClr val="FFFFFF"/>
                </a:solidFill>
                <a:latin typeface="Nourd Bold"/>
              </a:rPr>
              <a:t>CANTU, Ana. A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História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e o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Futuro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da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Computação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. In: A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História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e o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Futuro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da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Computação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. [S. l.], 20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dez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. 2011.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Disponível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: https://www.forbes.com/sites/dell/2011/12/20/the-history-and-future-of-cloud-computing/?sh=35dcf7ca79d9.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Acesso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: 3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dez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. 2023.</a:t>
            </a:r>
          </a:p>
          <a:p>
            <a:pPr>
              <a:lnSpc>
                <a:spcPts val="2759"/>
              </a:lnSpc>
            </a:pPr>
            <a:endParaRPr lang="en-US" sz="2000" dirty="0">
              <a:solidFill>
                <a:srgbClr val="FFFFFF"/>
              </a:solidFill>
              <a:latin typeface="Nourd Bold"/>
            </a:endParaRPr>
          </a:p>
          <a:p>
            <a:pPr>
              <a:lnSpc>
                <a:spcPts val="2759"/>
              </a:lnSpc>
            </a:pP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fotografia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Disponível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: https://www.pexels.com.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Acesso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: 3 </a:t>
            </a:r>
            <a:r>
              <a:rPr lang="en-US" sz="2000" dirty="0" err="1">
                <a:solidFill>
                  <a:srgbClr val="FFFFFF"/>
                </a:solidFill>
                <a:latin typeface="Nourd Bold"/>
              </a:rPr>
              <a:t>dez</a:t>
            </a:r>
            <a:r>
              <a:rPr lang="en-US" sz="2000" dirty="0">
                <a:solidFill>
                  <a:srgbClr val="FFFFFF"/>
                </a:solidFill>
                <a:latin typeface="Nourd Bold"/>
              </a:rPr>
              <a:t>. 2023</a:t>
            </a:r>
          </a:p>
          <a:p>
            <a:pPr marL="0" lvl="0" indent="0">
              <a:lnSpc>
                <a:spcPts val="2759"/>
              </a:lnSpc>
              <a:spcBef>
                <a:spcPct val="0"/>
              </a:spcBef>
            </a:pPr>
            <a:endParaRPr lang="en-US" sz="2299" dirty="0">
              <a:solidFill>
                <a:srgbClr val="FFFFFF"/>
              </a:solidFill>
              <a:latin typeface="Nourd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8095" y="4757558"/>
            <a:ext cx="15204418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360"/>
              </a:lnSpc>
              <a:spcBef>
                <a:spcPct val="0"/>
              </a:spcBef>
            </a:pPr>
            <a:r>
              <a:rPr lang="en-US" sz="7800" dirty="0" smtClean="0">
                <a:solidFill>
                  <a:srgbClr val="FFFFFF"/>
                </a:solidFill>
                <a:latin typeface="Nourd Bold"/>
              </a:rPr>
              <a:t>AGRADECEMOS!!!!!!</a:t>
            </a:r>
            <a:endParaRPr lang="en-US" sz="7800" dirty="0">
              <a:solidFill>
                <a:srgbClr val="FFFFFF"/>
              </a:solidFill>
              <a:latin typeface="Nourd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256375" y="1028700"/>
            <a:ext cx="2567255" cy="1562817"/>
          </a:xfrm>
          <a:custGeom>
            <a:avLst/>
            <a:gdLst/>
            <a:ahLst/>
            <a:cxnLst/>
            <a:rect l="l" t="t" r="r" b="b"/>
            <a:pathLst>
              <a:path w="2567255" h="1562817">
                <a:moveTo>
                  <a:pt x="0" y="0"/>
                </a:moveTo>
                <a:lnTo>
                  <a:pt x="2567256" y="0"/>
                </a:lnTo>
                <a:lnTo>
                  <a:pt x="2567256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91834" y="1028700"/>
            <a:ext cx="1519839" cy="1562817"/>
          </a:xfrm>
          <a:custGeom>
            <a:avLst/>
            <a:gdLst/>
            <a:ahLst/>
            <a:cxnLst/>
            <a:rect l="l" t="t" r="r" b="b"/>
            <a:pathLst>
              <a:path w="1519839" h="1562817">
                <a:moveTo>
                  <a:pt x="0" y="0"/>
                </a:moveTo>
                <a:lnTo>
                  <a:pt x="1519840" y="0"/>
                </a:lnTo>
                <a:lnTo>
                  <a:pt x="1519840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82176" y="3147147"/>
            <a:ext cx="1400675" cy="1562817"/>
          </a:xfrm>
          <a:custGeom>
            <a:avLst/>
            <a:gdLst/>
            <a:ahLst/>
            <a:cxnLst/>
            <a:rect l="l" t="t" r="r" b="b"/>
            <a:pathLst>
              <a:path w="1400675" h="1562817">
                <a:moveTo>
                  <a:pt x="0" y="0"/>
                </a:moveTo>
                <a:lnTo>
                  <a:pt x="1400674" y="0"/>
                </a:lnTo>
                <a:lnTo>
                  <a:pt x="1400674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64991" y="3109078"/>
            <a:ext cx="1409502" cy="1638956"/>
          </a:xfrm>
          <a:custGeom>
            <a:avLst/>
            <a:gdLst/>
            <a:ahLst/>
            <a:cxnLst/>
            <a:rect l="l" t="t" r="r" b="b"/>
            <a:pathLst>
              <a:path w="1409502" h="1638956">
                <a:moveTo>
                  <a:pt x="0" y="0"/>
                </a:moveTo>
                <a:lnTo>
                  <a:pt x="1409502" y="0"/>
                </a:lnTo>
                <a:lnTo>
                  <a:pt x="1409502" y="1638955"/>
                </a:lnTo>
                <a:lnTo>
                  <a:pt x="0" y="1638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58382" y="3147147"/>
            <a:ext cx="1798926" cy="1562817"/>
          </a:xfrm>
          <a:custGeom>
            <a:avLst/>
            <a:gdLst/>
            <a:ahLst/>
            <a:cxnLst/>
            <a:rect l="l" t="t" r="r" b="b"/>
            <a:pathLst>
              <a:path w="1798926" h="1562817">
                <a:moveTo>
                  <a:pt x="0" y="0"/>
                </a:moveTo>
                <a:lnTo>
                  <a:pt x="1798925" y="0"/>
                </a:lnTo>
                <a:lnTo>
                  <a:pt x="1798925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56375" y="3147147"/>
            <a:ext cx="1894323" cy="1562817"/>
          </a:xfrm>
          <a:custGeom>
            <a:avLst/>
            <a:gdLst/>
            <a:ahLst/>
            <a:cxnLst/>
            <a:rect l="l" t="t" r="r" b="b"/>
            <a:pathLst>
              <a:path w="1894323" h="1562817">
                <a:moveTo>
                  <a:pt x="0" y="0"/>
                </a:moveTo>
                <a:lnTo>
                  <a:pt x="1894323" y="0"/>
                </a:lnTo>
                <a:lnTo>
                  <a:pt x="189432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69266" y="7297310"/>
            <a:ext cx="1913584" cy="2052101"/>
          </a:xfrm>
          <a:custGeom>
            <a:avLst/>
            <a:gdLst/>
            <a:ahLst/>
            <a:cxnLst/>
            <a:rect l="l" t="t" r="r" b="b"/>
            <a:pathLst>
              <a:path w="1913584" h="2052101">
                <a:moveTo>
                  <a:pt x="0" y="0"/>
                </a:moveTo>
                <a:lnTo>
                  <a:pt x="1913584" y="0"/>
                </a:lnTo>
                <a:lnTo>
                  <a:pt x="1913584" y="2052101"/>
                </a:lnTo>
                <a:lnTo>
                  <a:pt x="0" y="20521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079877" y="1028700"/>
            <a:ext cx="1902973" cy="1562817"/>
          </a:xfrm>
          <a:custGeom>
            <a:avLst/>
            <a:gdLst/>
            <a:ahLst/>
            <a:cxnLst/>
            <a:rect l="l" t="t" r="r" b="b"/>
            <a:pathLst>
              <a:path w="1902973" h="1562817">
                <a:moveTo>
                  <a:pt x="0" y="0"/>
                </a:moveTo>
                <a:lnTo>
                  <a:pt x="1902973" y="0"/>
                </a:lnTo>
                <a:lnTo>
                  <a:pt x="190297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44000" y="7786594"/>
            <a:ext cx="2119074" cy="1562817"/>
          </a:xfrm>
          <a:custGeom>
            <a:avLst/>
            <a:gdLst/>
            <a:ahLst/>
            <a:cxnLst/>
            <a:rect l="l" t="t" r="r" b="b"/>
            <a:pathLst>
              <a:path w="2119074" h="1562817">
                <a:moveTo>
                  <a:pt x="0" y="0"/>
                </a:moveTo>
                <a:lnTo>
                  <a:pt x="2119074" y="0"/>
                </a:lnTo>
                <a:lnTo>
                  <a:pt x="2119074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215874" y="5243333"/>
            <a:ext cx="1660363" cy="1562817"/>
          </a:xfrm>
          <a:custGeom>
            <a:avLst/>
            <a:gdLst/>
            <a:ahLst/>
            <a:cxnLst/>
            <a:rect l="l" t="t" r="r" b="b"/>
            <a:pathLst>
              <a:path w="1660363" h="1562817">
                <a:moveTo>
                  <a:pt x="0" y="0"/>
                </a:moveTo>
                <a:lnTo>
                  <a:pt x="1660364" y="0"/>
                </a:lnTo>
                <a:lnTo>
                  <a:pt x="1660364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08865" y="5243333"/>
            <a:ext cx="1613230" cy="1562817"/>
          </a:xfrm>
          <a:custGeom>
            <a:avLst/>
            <a:gdLst/>
            <a:ahLst/>
            <a:cxnLst/>
            <a:rect l="l" t="t" r="r" b="b"/>
            <a:pathLst>
              <a:path w="1613230" h="1562817">
                <a:moveTo>
                  <a:pt x="0" y="0"/>
                </a:moveTo>
                <a:lnTo>
                  <a:pt x="1613230" y="0"/>
                </a:lnTo>
                <a:lnTo>
                  <a:pt x="1613230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260738" y="5243333"/>
            <a:ext cx="1722112" cy="1562817"/>
          </a:xfrm>
          <a:custGeom>
            <a:avLst/>
            <a:gdLst/>
            <a:ahLst/>
            <a:cxnLst/>
            <a:rect l="l" t="t" r="r" b="b"/>
            <a:pathLst>
              <a:path w="1722112" h="1562817">
                <a:moveTo>
                  <a:pt x="0" y="0"/>
                </a:moveTo>
                <a:lnTo>
                  <a:pt x="1722112" y="0"/>
                </a:lnTo>
                <a:lnTo>
                  <a:pt x="1722112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954722" y="5243333"/>
            <a:ext cx="2073389" cy="1562817"/>
          </a:xfrm>
          <a:custGeom>
            <a:avLst/>
            <a:gdLst/>
            <a:ahLst/>
            <a:cxnLst/>
            <a:rect l="l" t="t" r="r" b="b"/>
            <a:pathLst>
              <a:path w="2073389" h="1562817">
                <a:moveTo>
                  <a:pt x="0" y="0"/>
                </a:moveTo>
                <a:lnTo>
                  <a:pt x="2073389" y="0"/>
                </a:lnTo>
                <a:lnTo>
                  <a:pt x="2073389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95748" y="7786594"/>
            <a:ext cx="2140845" cy="1562817"/>
          </a:xfrm>
          <a:custGeom>
            <a:avLst/>
            <a:gdLst/>
            <a:ahLst/>
            <a:cxnLst/>
            <a:rect l="l" t="t" r="r" b="b"/>
            <a:pathLst>
              <a:path w="2140845" h="1562817">
                <a:moveTo>
                  <a:pt x="0" y="0"/>
                </a:moveTo>
                <a:lnTo>
                  <a:pt x="2140844" y="0"/>
                </a:lnTo>
                <a:lnTo>
                  <a:pt x="2140844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97956" y="-1274741"/>
            <a:ext cx="11818844" cy="11828441"/>
          </a:xfrm>
          <a:custGeom>
            <a:avLst/>
            <a:gdLst/>
            <a:ahLst/>
            <a:cxnLst/>
            <a:rect l="l" t="t" r="r" b="b"/>
            <a:pathLst>
              <a:path w="13982031" h="13160586">
                <a:moveTo>
                  <a:pt x="0" y="0"/>
                </a:moveTo>
                <a:lnTo>
                  <a:pt x="13982030" y="0"/>
                </a:lnTo>
                <a:lnTo>
                  <a:pt x="13982030" y="13160586"/>
                </a:lnTo>
                <a:lnTo>
                  <a:pt x="0" y="1316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3390653" cy="5101923"/>
          </a:xfrm>
          <a:custGeom>
            <a:avLst/>
            <a:gdLst/>
            <a:ahLst/>
            <a:cxnLst/>
            <a:rect l="l" t="t" r="r" b="b"/>
            <a:pathLst>
              <a:path w="3390653" h="5101923">
                <a:moveTo>
                  <a:pt x="0" y="0"/>
                </a:moveTo>
                <a:lnTo>
                  <a:pt x="3390653" y="0"/>
                </a:lnTo>
                <a:lnTo>
                  <a:pt x="3390653" y="5101923"/>
                </a:lnTo>
                <a:lnTo>
                  <a:pt x="0" y="5101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90653" y="5143500"/>
            <a:ext cx="3401282" cy="5101923"/>
          </a:xfrm>
          <a:custGeom>
            <a:avLst/>
            <a:gdLst/>
            <a:ahLst/>
            <a:cxnLst/>
            <a:rect l="l" t="t" r="r" b="b"/>
            <a:pathLst>
              <a:path w="3401282" h="5101923">
                <a:moveTo>
                  <a:pt x="0" y="0"/>
                </a:moveTo>
                <a:lnTo>
                  <a:pt x="3401282" y="0"/>
                </a:lnTo>
                <a:lnTo>
                  <a:pt x="3401282" y="5101923"/>
                </a:lnTo>
                <a:lnTo>
                  <a:pt x="0" y="5101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91935" y="5143500"/>
            <a:ext cx="3166941" cy="5101923"/>
          </a:xfrm>
          <a:custGeom>
            <a:avLst/>
            <a:gdLst/>
            <a:ahLst/>
            <a:cxnLst/>
            <a:rect l="l" t="t" r="r" b="b"/>
            <a:pathLst>
              <a:path w="3166941" h="5101923">
                <a:moveTo>
                  <a:pt x="0" y="0"/>
                </a:moveTo>
                <a:lnTo>
                  <a:pt x="3166941" y="0"/>
                </a:lnTo>
                <a:lnTo>
                  <a:pt x="3166941" y="5101923"/>
                </a:lnTo>
                <a:lnTo>
                  <a:pt x="0" y="510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534" r="-2156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58876" y="5143500"/>
            <a:ext cx="3465285" cy="5191438"/>
          </a:xfrm>
          <a:custGeom>
            <a:avLst/>
            <a:gdLst/>
            <a:ahLst/>
            <a:cxnLst/>
            <a:rect l="l" t="t" r="r" b="b"/>
            <a:pathLst>
              <a:path w="3465285" h="5191438">
                <a:moveTo>
                  <a:pt x="0" y="0"/>
                </a:moveTo>
                <a:lnTo>
                  <a:pt x="3465285" y="0"/>
                </a:lnTo>
                <a:lnTo>
                  <a:pt x="3465285" y="5191438"/>
                </a:lnTo>
                <a:lnTo>
                  <a:pt x="0" y="5191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24161" y="5143500"/>
            <a:ext cx="3433286" cy="5143500"/>
          </a:xfrm>
          <a:custGeom>
            <a:avLst/>
            <a:gdLst/>
            <a:ahLst/>
            <a:cxnLst/>
            <a:rect l="l" t="t" r="r" b="b"/>
            <a:pathLst>
              <a:path w="3433286" h="5143500">
                <a:moveTo>
                  <a:pt x="0" y="0"/>
                </a:moveTo>
                <a:lnTo>
                  <a:pt x="3433286" y="0"/>
                </a:lnTo>
                <a:lnTo>
                  <a:pt x="343328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0813" y="279664"/>
            <a:ext cx="11230188" cy="1125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360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Nourd Bold"/>
              </a:rPr>
              <a:t>ANTES DE COMEÇAR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9926" y="2019300"/>
            <a:ext cx="720247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640"/>
              </a:lnSpc>
              <a:spcBef>
                <a:spcPct val="0"/>
              </a:spcBef>
            </a:pPr>
            <a:r>
              <a:rPr lang="en-US" sz="4700" dirty="0" err="1">
                <a:solidFill>
                  <a:schemeClr val="bg1"/>
                </a:solidFill>
                <a:latin typeface="Nourd Bold"/>
              </a:rPr>
              <a:t>Alguns</a:t>
            </a:r>
            <a:r>
              <a:rPr lang="en-US" sz="4700" dirty="0">
                <a:solidFill>
                  <a:schemeClr val="bg1"/>
                </a:solidFill>
                <a:latin typeface="Nourd Bold"/>
              </a:rPr>
              <a:t> </a:t>
            </a:r>
            <a:r>
              <a:rPr lang="en-US" sz="4700" dirty="0" err="1">
                <a:solidFill>
                  <a:schemeClr val="bg1"/>
                </a:solidFill>
                <a:latin typeface="Nourd Bold"/>
              </a:rPr>
              <a:t>dispositivos</a:t>
            </a:r>
            <a:r>
              <a:rPr lang="en-US" sz="4700" dirty="0">
                <a:solidFill>
                  <a:schemeClr val="bg1"/>
                </a:solidFill>
                <a:latin typeface="Nourd Bold"/>
              </a:rPr>
              <a:t> para </a:t>
            </a:r>
            <a:r>
              <a:rPr lang="en-US" sz="4700" dirty="0" err="1">
                <a:solidFill>
                  <a:schemeClr val="bg1"/>
                </a:solidFill>
                <a:latin typeface="Nourd Bold"/>
              </a:rPr>
              <a:t>armazenamento</a:t>
            </a:r>
            <a:r>
              <a:rPr lang="en-US" sz="4700" dirty="0">
                <a:solidFill>
                  <a:schemeClr val="bg1"/>
                </a:solidFill>
                <a:latin typeface="Nourd Bold"/>
              </a:rPr>
              <a:t> </a:t>
            </a:r>
            <a:r>
              <a:rPr lang="en-US" sz="4700" dirty="0" err="1">
                <a:solidFill>
                  <a:schemeClr val="bg1"/>
                </a:solidFill>
                <a:latin typeface="Nourd Bold"/>
              </a:rPr>
              <a:t>já</a:t>
            </a:r>
            <a:r>
              <a:rPr lang="en-US" sz="4700" dirty="0">
                <a:solidFill>
                  <a:schemeClr val="bg1"/>
                </a:solidFill>
                <a:latin typeface="Nourd Bold"/>
              </a:rPr>
              <a:t> </a:t>
            </a:r>
            <a:r>
              <a:rPr lang="en-US" sz="4700" dirty="0" err="1">
                <a:solidFill>
                  <a:schemeClr val="bg1"/>
                </a:solidFill>
                <a:latin typeface="Nourd Bold"/>
              </a:rPr>
              <a:t>utilizados</a:t>
            </a:r>
            <a:endParaRPr lang="en-US" sz="4700" dirty="0">
              <a:solidFill>
                <a:schemeClr val="bg1"/>
              </a:solidFill>
              <a:latin typeface="Nou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62449" y="6896100"/>
            <a:ext cx="5966258" cy="4372097"/>
          </a:xfrm>
          <a:custGeom>
            <a:avLst/>
            <a:gdLst/>
            <a:ahLst/>
            <a:cxnLst/>
            <a:rect l="l" t="t" r="r" b="b"/>
            <a:pathLst>
              <a:path w="9232852" h="6760104">
                <a:moveTo>
                  <a:pt x="0" y="0"/>
                </a:moveTo>
                <a:lnTo>
                  <a:pt x="9232852" y="0"/>
                </a:lnTo>
                <a:lnTo>
                  <a:pt x="9232852" y="6760104"/>
                </a:lnTo>
                <a:lnTo>
                  <a:pt x="0" y="676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39" r="-18409" b="-4429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20054" y="299149"/>
            <a:ext cx="960581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6600" u="none">
                <a:solidFill>
                  <a:srgbClr val="FFFFFF"/>
                </a:solidFill>
                <a:latin typeface="Nourd Bold"/>
              </a:rPr>
              <a:t>HISTÓRIA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55958" y="1758853"/>
            <a:ext cx="7135441" cy="8497564"/>
            <a:chOff x="0" y="0"/>
            <a:chExt cx="5339176" cy="11557537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5339176" cy="78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2"/>
                </a:lnSpc>
                <a:spcBef>
                  <a:spcPct val="0"/>
                </a:spcBef>
              </a:pPr>
              <a:r>
                <a:rPr lang="en-US" sz="3927">
                  <a:solidFill>
                    <a:srgbClr val="FFFFFF"/>
                  </a:solidFill>
                  <a:latin typeface="Nourd Bold"/>
                </a:rPr>
                <a:t>1960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2233"/>
              <a:ext cx="5339176" cy="10345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30"/>
                </a:lnSpc>
                <a:spcBef>
                  <a:spcPct val="0"/>
                </a:spcBef>
              </a:pP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Surgiu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o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Conceito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de a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partir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das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ideias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de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pioneiros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como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J.C.R.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Licklider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(a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influência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mais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importante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no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desenvolvimento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da ARPANET), que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imaginava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a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computação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na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forma de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uma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rede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global, e John McCarthy (que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cunhou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o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termo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“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inteligência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artificial”), que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definia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a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computação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como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uma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utilidade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pública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.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Alguns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dos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primeiros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usos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foram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vistos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no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processamento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de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transações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financeiras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 e dados do </a:t>
              </a:r>
              <a:r>
                <a:rPr lang="en-US" sz="2307" dirty="0" err="1">
                  <a:solidFill>
                    <a:srgbClr val="FFFFFF"/>
                  </a:solidFill>
                  <a:latin typeface="Nourd Bold"/>
                </a:rPr>
                <a:t>censo</a:t>
              </a:r>
              <a:r>
                <a:rPr lang="en-US" sz="2307" dirty="0">
                  <a:solidFill>
                    <a:srgbClr val="FFFFFF"/>
                  </a:solidFill>
                  <a:latin typeface="Nourd Bold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72400" y="1837950"/>
            <a:ext cx="5867400" cy="8540995"/>
            <a:chOff x="0" y="0"/>
            <a:chExt cx="4486566" cy="1072161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4486566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Nourd Bold"/>
                </a:rPr>
                <a:t>1990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50747"/>
              <a:ext cx="4486566" cy="957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Andy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Hertzfeld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e Bill Atkinson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fundaram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a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empresa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General Magic e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construíram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uma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plataforma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de software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denominado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Telescript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,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sendo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licenciada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em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1994. Na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época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, o CEO da General Magic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disse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que a nova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tecnologia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artificial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permitiria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enviar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e-mails,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fazer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compras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e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manter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o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controle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de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estoques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, entre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muitas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outras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Nourd Bold"/>
                </a:rPr>
                <a:t>funcionalidades</a:t>
              </a:r>
              <a:r>
                <a:rPr lang="en-US" sz="2300" dirty="0">
                  <a:solidFill>
                    <a:srgbClr val="FFFFFF"/>
                  </a:solidFill>
                  <a:latin typeface="Nourd Bold"/>
                </a:rPr>
                <a:t>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47800" y="1220178"/>
            <a:ext cx="25374600" cy="538674"/>
            <a:chOff x="0" y="0"/>
            <a:chExt cx="21640800" cy="385319"/>
          </a:xfrm>
        </p:grpSpPr>
        <p:sp>
          <p:nvSpPr>
            <p:cNvPr id="17" name="AutoShape 17"/>
            <p:cNvSpPr/>
            <p:nvPr/>
          </p:nvSpPr>
          <p:spPr>
            <a:xfrm>
              <a:off x="0" y="186310"/>
              <a:ext cx="2164080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Freeform 18"/>
            <p:cNvSpPr/>
            <p:nvPr/>
          </p:nvSpPr>
          <p:spPr>
            <a:xfrm>
              <a:off x="1953252" y="0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80" y="0"/>
                  </a:lnTo>
                  <a:lnTo>
                    <a:pt x="405080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700494" y="0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3447736" y="0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9194977" y="0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80" y="0"/>
                  </a:lnTo>
                  <a:lnTo>
                    <a:pt x="405080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</p:sp>
      </p:grpSp>
      <p:sp>
        <p:nvSpPr>
          <p:cNvPr id="22" name="AutoShape 22"/>
          <p:cNvSpPr/>
          <p:nvPr/>
        </p:nvSpPr>
        <p:spPr>
          <a:xfrm flipH="1">
            <a:off x="0" y="1299274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981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20054" y="299149"/>
            <a:ext cx="960581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6600" u="none">
                <a:solidFill>
                  <a:srgbClr val="FFFFFF"/>
                </a:solidFill>
                <a:latin typeface="Nourd Bold"/>
              </a:rPr>
              <a:t>HISTÓRIA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29209" y="2263088"/>
            <a:ext cx="4190591" cy="4459401"/>
            <a:chOff x="0" y="0"/>
            <a:chExt cx="4508919" cy="4861776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4508919" cy="787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03"/>
                </a:lnSpc>
                <a:spcBef>
                  <a:spcPct val="0"/>
                </a:spcBef>
              </a:pPr>
              <a:r>
                <a:rPr lang="en-US" sz="3919">
                  <a:solidFill>
                    <a:srgbClr val="FFFFFF"/>
                  </a:solidFill>
                  <a:latin typeface="Nourd Bold"/>
                </a:rPr>
                <a:t>1997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40031"/>
              <a:ext cx="4508919" cy="3721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36"/>
                </a:lnSpc>
                <a:spcBef>
                  <a:spcPct val="0"/>
                </a:spcBef>
              </a:pP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o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termo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 “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computação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em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nuvem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”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foi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utilizado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 pela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primeira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vez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pelo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 professor de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sistemas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 de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informação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,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Ramnath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 </a:t>
              </a:r>
              <a:r>
                <a:rPr lang="en-US" sz="2311" dirty="0" err="1">
                  <a:solidFill>
                    <a:srgbClr val="FFFFFF"/>
                  </a:solidFill>
                  <a:latin typeface="Nourd Bold"/>
                </a:rPr>
                <a:t>Chellappa</a:t>
              </a:r>
              <a:r>
                <a:rPr lang="en-US" sz="2311" dirty="0">
                  <a:solidFill>
                    <a:srgbClr val="FFFFFF"/>
                  </a:solidFill>
                  <a:latin typeface="Nourd Bold"/>
                </a:rPr>
                <a:t>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34400" y="2220303"/>
            <a:ext cx="4800600" cy="4954010"/>
            <a:chOff x="0" y="0"/>
            <a:chExt cx="4486566" cy="651452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"/>
              <a:ext cx="4486566" cy="115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Nourd Bold"/>
                </a:rPr>
                <a:t>entre 2006 a 2008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28572"/>
              <a:ext cx="4486566" cy="4986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urd"/>
                </a:rPr>
                <a:t>c</a:t>
              </a:r>
              <a:r>
                <a:rPr lang="en-US" sz="2400">
                  <a:solidFill>
                    <a:srgbClr val="FFFFFF"/>
                  </a:solidFill>
                  <a:latin typeface="Nourd Bold"/>
                </a:rPr>
                <a:t>omeçou a ser oferecida comercialmente, quando empresas pequenas, médias e grandes a adotaram como parte do universo corporativo.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0" y="1299274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"/>
          <p:cNvSpPr/>
          <p:nvPr/>
        </p:nvSpPr>
        <p:spPr>
          <a:xfrm>
            <a:off x="10134600" y="5372100"/>
            <a:ext cx="7894107" cy="5896097"/>
          </a:xfrm>
          <a:custGeom>
            <a:avLst/>
            <a:gdLst/>
            <a:ahLst/>
            <a:cxnLst/>
            <a:rect l="l" t="t" r="r" b="b"/>
            <a:pathLst>
              <a:path w="9232852" h="6760104">
                <a:moveTo>
                  <a:pt x="0" y="0"/>
                </a:moveTo>
                <a:lnTo>
                  <a:pt x="9232852" y="0"/>
                </a:lnTo>
                <a:lnTo>
                  <a:pt x="9232852" y="6760104"/>
                </a:lnTo>
                <a:lnTo>
                  <a:pt x="0" y="676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39" r="-18409" b="-44294"/>
            </a:stretch>
          </a:blipFill>
        </p:spPr>
      </p:sp>
      <p:grpSp>
        <p:nvGrpSpPr>
          <p:cNvPr id="24" name="Group 16"/>
          <p:cNvGrpSpPr/>
          <p:nvPr/>
        </p:nvGrpSpPr>
        <p:grpSpPr>
          <a:xfrm>
            <a:off x="1447800" y="1220178"/>
            <a:ext cx="25374600" cy="538674"/>
            <a:chOff x="0" y="0"/>
            <a:chExt cx="21640800" cy="385319"/>
          </a:xfrm>
        </p:grpSpPr>
        <p:sp>
          <p:nvSpPr>
            <p:cNvPr id="25" name="AutoShape 17"/>
            <p:cNvSpPr/>
            <p:nvPr/>
          </p:nvSpPr>
          <p:spPr>
            <a:xfrm>
              <a:off x="0" y="186310"/>
              <a:ext cx="2164080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18"/>
            <p:cNvSpPr/>
            <p:nvPr/>
          </p:nvSpPr>
          <p:spPr>
            <a:xfrm>
              <a:off x="1953252" y="0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80" y="0"/>
                  </a:lnTo>
                  <a:lnTo>
                    <a:pt x="405080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</p:sp>
        <p:sp>
          <p:nvSpPr>
            <p:cNvPr id="27" name="Freeform 19"/>
            <p:cNvSpPr/>
            <p:nvPr/>
          </p:nvSpPr>
          <p:spPr>
            <a:xfrm>
              <a:off x="7700494" y="0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</p:sp>
        <p:sp>
          <p:nvSpPr>
            <p:cNvPr id="28" name="Freeform 20"/>
            <p:cNvSpPr/>
            <p:nvPr/>
          </p:nvSpPr>
          <p:spPr>
            <a:xfrm>
              <a:off x="13447736" y="0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</p:sp>
        <p:sp>
          <p:nvSpPr>
            <p:cNvPr id="29" name="Freeform 21"/>
            <p:cNvSpPr/>
            <p:nvPr/>
          </p:nvSpPr>
          <p:spPr>
            <a:xfrm>
              <a:off x="19194977" y="0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80" y="0"/>
                  </a:lnTo>
                  <a:lnTo>
                    <a:pt x="405080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440239" y="-3777809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9600" y="800100"/>
            <a:ext cx="12387326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Nourd Bold"/>
              </a:rPr>
              <a:t>MAS O QUE É COMPUTAÇÃO EM NUVEM 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4533900"/>
            <a:ext cx="15289670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Nourd Bold"/>
              </a:rPr>
              <a:t>A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computação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na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ou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Cloud Computing é um novo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modelo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computação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que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permite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ao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usuário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final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acessar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uma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grande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quantidade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aplicações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serviços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qualquer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lugar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independente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da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plataforma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bastando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para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isso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ter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um terminal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conectado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à “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600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440239" y="-3777809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8074" y="526504"/>
            <a:ext cx="12387326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Nourd Bold"/>
              </a:rPr>
              <a:t>MAS O QUE É COMPUTAÇÃO EM NUVEM 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4229100"/>
            <a:ext cx="15240000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Nourd Bold"/>
              </a:rPr>
              <a:t>A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é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representada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pela internet,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isto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é, a infra-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estrutura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comunicação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composta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por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um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conjunto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hardwares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softwares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, interfaces,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redes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telecomunicação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dispositivos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controle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e de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armazenamento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que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permitem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a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entrega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da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computação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como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serviço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440239" y="-3777809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" y="571500"/>
            <a:ext cx="12387326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Nourd Bold"/>
              </a:rPr>
              <a:t>MAS O QUE É COMPUTAÇÃO EM NUVEM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6400" y="3924300"/>
            <a:ext cx="14361135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Nourd Bold"/>
              </a:rPr>
              <a:t>Para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tornar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este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modelo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possível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, é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necessário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reunir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todas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as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aplicações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e dados dos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usuários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grandes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centros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armazenamento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conhecidos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como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data centers. Uma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vez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reunidos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, a infra-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estrutura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e as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aplicações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dos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usuários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são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distribuídos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na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forma de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serviços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disponibilizados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por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ourd Bold"/>
              </a:rPr>
              <a:t>meio</a:t>
            </a:r>
            <a:r>
              <a:rPr lang="en-US" sz="4400" dirty="0">
                <a:solidFill>
                  <a:srgbClr val="FFFFFF"/>
                </a:solidFill>
                <a:latin typeface="Nourd Bold"/>
              </a:rPr>
              <a:t> da internet</a:t>
            </a:r>
          </a:p>
        </p:txBody>
      </p:sp>
    </p:spTree>
    <p:extLst>
      <p:ext uri="{BB962C8B-B14F-4D97-AF65-F5344CB8AC3E}">
        <p14:creationId xmlns:p14="http://schemas.microsoft.com/office/powerpoint/2010/main" val="111997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936464" y="-4145079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52600" y="3924300"/>
            <a:ext cx="13611460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Nourd Bold"/>
              </a:rPr>
              <a:t>Outro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ponto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importante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para o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entendimento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deste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modelo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computação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refere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-se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aos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participantes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da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. Estes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podem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ser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divididos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em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três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grandes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grupos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: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Provedor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serviço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Desenvolvedor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e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Usuário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. O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provedor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é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responsável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pela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tarefa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disponibilizar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gerenciar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e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monitorar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toda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a infra-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estrutura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da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garantindo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o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nível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do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serviço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e a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segurança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adequada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de dados e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aplicações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.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Já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o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desenvolvedor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deve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ser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capaz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de prover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serviços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para o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usuário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final, a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partir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da infra-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estrutura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disponibilizada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pelo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provedor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serviço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.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Enquanto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o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usuário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final é o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consumidor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que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irá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utilizar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os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recursos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oferecidos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pela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nuvem</a:t>
            </a:r>
            <a:r>
              <a:rPr lang="en-US" sz="32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urd Bold"/>
              </a:rPr>
              <a:t>computacional</a:t>
            </a:r>
            <a:endParaRPr lang="en-US" sz="3200" dirty="0">
              <a:solidFill>
                <a:srgbClr val="FFFFFF"/>
              </a:solidFill>
              <a:latin typeface="Nourd Bold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914400" y="571500"/>
            <a:ext cx="12387326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Nourd Bold"/>
              </a:rPr>
              <a:t>MAS O QUE É COMPUTAÇÃO EM NUVEM 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72076" y="5047453"/>
            <a:ext cx="7835524" cy="6155807"/>
          </a:xfrm>
          <a:custGeom>
            <a:avLst/>
            <a:gdLst/>
            <a:ahLst/>
            <a:cxnLst/>
            <a:rect l="l" t="t" r="r" b="b"/>
            <a:pathLst>
              <a:path w="7835524" h="6155807">
                <a:moveTo>
                  <a:pt x="0" y="0"/>
                </a:moveTo>
                <a:lnTo>
                  <a:pt x="7835524" y="0"/>
                </a:lnTo>
                <a:lnTo>
                  <a:pt x="7835524" y="6155807"/>
                </a:lnTo>
                <a:lnTo>
                  <a:pt x="0" y="615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04" b="-9904"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2400" y="1866900"/>
            <a:ext cx="16957262" cy="8815942"/>
          </a:xfrm>
          <a:custGeom>
            <a:avLst/>
            <a:gdLst/>
            <a:ahLst/>
            <a:cxnLst/>
            <a:rect l="l" t="t" r="r" b="b"/>
            <a:pathLst>
              <a:path w="16957262" h="8815942">
                <a:moveTo>
                  <a:pt x="0" y="0"/>
                </a:moveTo>
                <a:lnTo>
                  <a:pt x="16957262" y="0"/>
                </a:lnTo>
                <a:lnTo>
                  <a:pt x="16957262" y="8815942"/>
                </a:lnTo>
                <a:lnTo>
                  <a:pt x="0" y="8815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155419"/>
            <a:ext cx="14871334" cy="873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15"/>
              </a:lnSpc>
              <a:spcBef>
                <a:spcPct val="0"/>
              </a:spcBef>
            </a:pPr>
            <a:r>
              <a:rPr lang="en-US" sz="5763">
                <a:solidFill>
                  <a:srgbClr val="FFFFFF"/>
                </a:solidFill>
                <a:latin typeface="Nourd Bold"/>
              </a:rPr>
              <a:t>DEFINIÇÃO DE CLOUD COMPUTING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5400" y="1028700"/>
            <a:ext cx="169926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96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Instituto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Nacional Americano de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Padrões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Tecnologia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(NIST), define um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modelo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de Cloud Computing a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partir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cinco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características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essenciais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três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modelos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serviço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quatro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modelos</a:t>
            </a:r>
            <a:r>
              <a:rPr lang="en-US" sz="2400" dirty="0">
                <a:solidFill>
                  <a:srgbClr val="FFFFFF"/>
                </a:solidFill>
                <a:latin typeface="Nourd Bold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Nourd Bold"/>
              </a:rPr>
              <a:t>implementação</a:t>
            </a:r>
            <a:endParaRPr lang="en-US" sz="2400" dirty="0">
              <a:solidFill>
                <a:srgbClr val="FFFFFF"/>
              </a:solidFill>
              <a:latin typeface="Nourd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1113</Words>
  <Application>Microsoft Office PowerPoint</Application>
  <PresentationFormat>Personalizar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Nourd</vt:lpstr>
      <vt:lpstr>Calibri</vt:lpstr>
      <vt:lpstr>Arial</vt:lpstr>
      <vt:lpstr>Nourd Semi-Bold</vt:lpstr>
      <vt:lpstr>Nourd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Maior capacidade</dc:title>
  <dc:creator>RogerSD9</dc:creator>
  <cp:lastModifiedBy>RogerSD9</cp:lastModifiedBy>
  <cp:revision>8</cp:revision>
  <dcterms:created xsi:type="dcterms:W3CDTF">2006-08-16T00:00:00Z</dcterms:created>
  <dcterms:modified xsi:type="dcterms:W3CDTF">2023-12-04T02:27:01Z</dcterms:modified>
  <dc:identifier>DAF19jhDO10</dc:identifier>
</cp:coreProperties>
</file>